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7" r:id="rId5"/>
    <p:sldId id="256" r:id="rId6"/>
    <p:sldId id="257" r:id="rId7"/>
    <p:sldId id="258" r:id="rId8"/>
    <p:sldId id="260" r:id="rId9"/>
    <p:sldId id="268" r:id="rId10"/>
    <p:sldId id="360" r:id="rId11"/>
    <p:sldId id="357" r:id="rId12"/>
    <p:sldId id="367" r:id="rId13"/>
    <p:sldId id="269" r:id="rId14"/>
    <p:sldId id="259" r:id="rId15"/>
    <p:sldId id="266" r:id="rId16"/>
    <p:sldId id="319" r:id="rId17"/>
    <p:sldId id="323" r:id="rId18"/>
    <p:sldId id="317" r:id="rId19"/>
    <p:sldId id="316" r:id="rId20"/>
    <p:sldId id="320" r:id="rId21"/>
    <p:sldId id="329" r:id="rId22"/>
    <p:sldId id="32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nder interactions in empirical studies" id="{A10C703A-5CA0-441B-BB11-2282160F716E}">
          <p14:sldIdLst>
            <p14:sldId id="263"/>
            <p14:sldId id="264"/>
            <p14:sldId id="265"/>
            <p14:sldId id="267"/>
          </p14:sldIdLst>
        </p14:section>
        <p14:section name="RQ1 matching &amp; oldnew imagenet" id="{0AFC2C94-5F16-4D68-86E3-C633EB58FEBD}">
          <p14:sldIdLst>
            <p14:sldId id="256"/>
            <p14:sldId id="257"/>
            <p14:sldId id="258"/>
            <p14:sldId id="260"/>
          </p14:sldIdLst>
        </p14:section>
        <p14:section name="RQ1 lineups" id="{674925BB-2D6F-4E37-97A5-62920D12520B}">
          <p14:sldIdLst>
            <p14:sldId id="268"/>
            <p14:sldId id="360"/>
            <p14:sldId id="357"/>
            <p14:sldId id="367"/>
            <p14:sldId id="269"/>
          </p14:sldIdLst>
        </p14:section>
        <p14:section name="child caricature" id="{06138170-CA9A-4A16-B975-4210AC2B2AD5}">
          <p14:sldIdLst>
            <p14:sldId id="259"/>
            <p14:sldId id="266"/>
            <p14:sldId id="319"/>
            <p14:sldId id="323"/>
            <p14:sldId id="317"/>
            <p14:sldId id="316"/>
            <p14:sldId id="320"/>
            <p14:sldId id="329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76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4BEC-6C87-A371-447C-6E3365735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21975-132B-47CE-BEDF-B40455495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73608-AFEB-D8F3-D6A4-763F9D1C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B40AF-D76A-A78B-CCAB-265C13C6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93678-BB85-102C-F782-97A18D6ED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63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CF90-F2A9-3E98-3FA3-E476EA3B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BDAFE-4194-ABA4-3C1C-10F30E30D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AA4FF-E77F-FEC3-249E-C5C2456A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CDB10-4416-5A72-6CBE-F4082B71E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84F11-3F24-4C74-992F-830A61C33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815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6F1532-8545-3E58-B9C1-D886E5145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CA6B51-9C11-0143-C1DB-031D88297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3F121-BBCC-0B82-4F52-4B8D1EFB8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9C536-6FCC-C443-430F-FD2EE357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43CC4-B673-EB51-F637-53F626364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72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AFF8E-45B3-41A3-2EAC-BCE594DAA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F5A77-D503-492C-F5C2-6F3042396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2692-37D1-3871-B46F-537858DD8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7D22E-C6B7-B596-3A37-873A3AE6D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E2C74-FED3-DC9F-F45D-EB371278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53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C534E-2534-4CA0-F694-F022ED5E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481B0D-6DF0-DADE-A828-C05ACF4A7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D58EC-7C15-F4A0-BEBA-562EB8BE9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8B4A3E-23BE-8590-E5FC-F06008526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259C9-DFB4-DFB4-E056-8DEE95D2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50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72DC0-BD31-68A6-0A0A-589A63EB5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ED596-95FC-38B3-7C0F-54392A42B0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13EDF-8625-D1C0-D405-95A85BCD4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E0B32-ABFA-8937-ACB6-AA819AF6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CB286-6C9D-D9DF-FAC4-AA9951EA1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E0883-AFFE-90FA-F5A1-ABFBCA4D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90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416F-414D-C555-0B17-3F5FE8A1C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EA94B-DA60-93F9-F258-C5D4E12D6A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61F33-803B-05BD-9A02-B30A28501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EB469C-8FBC-E758-6537-F2F716D6D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3FFA53-71FC-4AA1-D506-2B90ECDDB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D7042-08E1-3217-9C11-9A422B989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E37A15-127C-58E8-F8DB-E1ED326D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4EC8D-329F-DA5F-1700-A1883ED9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164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A75A-36D9-90CF-44E3-588782EF5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2A557-3155-8100-9FA7-A56125323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BB713-2B1A-1D09-B056-719B2221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BB75C-28AC-8157-2E7E-7CBEE9BB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004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BAFEBB-8FA8-00E8-ACFF-9FFD4250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4C7F2-A5FF-A39D-8B1F-099F69B2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5E91F-7D3C-310E-375A-12EF05D56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13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3524-5711-2245-822D-53F46542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0A799-3288-DA2D-9137-2BC03C487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94540-3F90-38FE-58F6-CD04F1FC2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27836-73E0-009C-4BC2-C40A64129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95214-1F49-7166-4C05-AB532904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0E15A-C0C9-88C9-782D-EF001D1A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59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3913-EEF5-36A0-D5AB-4DDE79C6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F2B31-C110-9221-7303-14F230DA3D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7A02E-CED3-4A02-4C75-2DA9E51F2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3D803-19E5-1C3D-2D79-84F59B38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15142-F632-0BF0-7CAD-0A3AA140B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98F6-39B3-DF58-6FCD-DF7D6B04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43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567236-9065-0DD7-2380-8EAA20C2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36BD5-75F1-496C-9FFC-892E1EA6A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5BE28-9EFA-F898-0107-527C65CAD7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C0414-76AC-43D8-997E-6F13194BD28D}" type="datetimeFigureOut">
              <a:rPr lang="en-GB" smtClean="0"/>
              <a:t>01/07/2024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BD9C5-8434-D4CE-59D8-C80401851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E91CB-9359-9415-A0B2-4CDC3DFE9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55BE39-D29E-4E36-83F2-C9BC582318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1314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9E225-E95C-1947-1628-138A26FFC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39" t="23651" r="35357" b="19047"/>
          <a:stretch/>
        </p:blipFill>
        <p:spPr>
          <a:xfrm>
            <a:off x="130629" y="1600200"/>
            <a:ext cx="5889171" cy="3929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915D3-0654-65AB-057F-1482564D7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2" t="29524" r="18035" b="12063"/>
          <a:stretch/>
        </p:blipFill>
        <p:spPr>
          <a:xfrm>
            <a:off x="6302828" y="1709058"/>
            <a:ext cx="5758543" cy="4005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368045-2BCE-F7AB-7BCA-6007233F37AD}"/>
              </a:ext>
            </a:extLst>
          </p:cNvPr>
          <p:cNvSpPr txBox="1"/>
          <p:nvPr/>
        </p:nvSpPr>
        <p:spPr>
          <a:xfrm>
            <a:off x="272143" y="435429"/>
            <a:ext cx="20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Original </a:t>
            </a:r>
            <a:r>
              <a:rPr lang="en-GB" dirty="0" err="1"/>
              <a:t>Msc</a:t>
            </a:r>
            <a:r>
              <a:rPr lang="en-GB" dirty="0"/>
              <a:t> study</a:t>
            </a:r>
          </a:p>
        </p:txBody>
      </p:sp>
    </p:spTree>
    <p:extLst>
      <p:ext uri="{BB962C8B-B14F-4D97-AF65-F5344CB8AC3E}">
        <p14:creationId xmlns:p14="http://schemas.microsoft.com/office/powerpoint/2010/main" val="1830465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901EFC-F2AF-3934-7524-052B5D96C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78" t="49746" r="47232" b="22540"/>
          <a:stretch/>
        </p:blipFill>
        <p:spPr>
          <a:xfrm>
            <a:off x="359225" y="3068761"/>
            <a:ext cx="3243944" cy="24092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B33E7-9ED0-8CCF-F72B-EC0CD96CD8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26" t="42940" r="25287" b="27077"/>
          <a:stretch/>
        </p:blipFill>
        <p:spPr>
          <a:xfrm>
            <a:off x="272143" y="895739"/>
            <a:ext cx="3766457" cy="2056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03BB1-9145-F10A-CC9A-5A319BF30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68" t="52374" r="20625" b="31110"/>
          <a:stretch/>
        </p:blipFill>
        <p:spPr>
          <a:xfrm>
            <a:off x="1764037" y="5680582"/>
            <a:ext cx="3243943" cy="1132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06618C-0107-8B8B-B0B0-92A9AFF18AA2}"/>
              </a:ext>
            </a:extLst>
          </p:cNvPr>
          <p:cNvSpPr txBox="1"/>
          <p:nvPr/>
        </p:nvSpPr>
        <p:spPr>
          <a:xfrm>
            <a:off x="4466768" y="1016095"/>
            <a:ext cx="7039431" cy="194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Caricatured test </a:t>
            </a:r>
            <a:r>
              <a:rPr lang="en-GB" sz="2800" dirty="0" err="1"/>
              <a:t>Swartzenegger</a:t>
            </a:r>
            <a:r>
              <a:rPr lang="en-GB" sz="2800" dirty="0"/>
              <a:t> better recognised 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“More </a:t>
            </a:r>
            <a:r>
              <a:rPr lang="en-GB" sz="2800" dirty="0" err="1"/>
              <a:t>Swartzenegger</a:t>
            </a:r>
            <a:r>
              <a:rPr lang="en-GB" sz="2800" dirty="0"/>
              <a:t>” than learned veridical version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FB298-6AE0-9F61-CD65-D9092C0948FE}"/>
              </a:ext>
            </a:extLst>
          </p:cNvPr>
          <p:cNvSpPr txBox="1"/>
          <p:nvPr/>
        </p:nvSpPr>
        <p:spPr>
          <a:xfrm>
            <a:off x="3083294" y="44798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dirty="0"/>
              <a:t>Famous </a:t>
            </a:r>
            <a:r>
              <a:rPr lang="en-GB" sz="4000" dirty="0" err="1"/>
              <a:t>superportraits</a:t>
            </a:r>
            <a:endParaRPr lang="en-GB" sz="4000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5ED0367-EAD8-208E-6930-44FE6E07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FA031E-18C1-4A61-B152-CAC8CBB779D1}" type="datetime12">
              <a:rPr lang="en-GB" smtClean="0"/>
              <a:t>10:47 AM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73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24"/>
    </mc:Choice>
    <mc:Fallback xmlns="">
      <p:transition spd="slow" advTm="7012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F2665A-88C3-EE31-C54B-0762D4C8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42" t="28333" r="28229" b="25926"/>
          <a:stretch/>
        </p:blipFill>
        <p:spPr>
          <a:xfrm>
            <a:off x="5402895" y="1610646"/>
            <a:ext cx="5791198" cy="44840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A916E0-6D73-0E94-7068-4A72824A341F}"/>
              </a:ext>
            </a:extLst>
          </p:cNvPr>
          <p:cNvSpPr txBox="1"/>
          <p:nvPr/>
        </p:nvSpPr>
        <p:spPr>
          <a:xfrm>
            <a:off x="422833" y="5365749"/>
            <a:ext cx="32421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Perpetrator (“perp”)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434CA8-D3CD-BAD1-A080-15C64311252E}"/>
              </a:ext>
            </a:extLst>
          </p:cNvPr>
          <p:cNvSpPr txBox="1"/>
          <p:nvPr/>
        </p:nvSpPr>
        <p:spPr>
          <a:xfrm>
            <a:off x="4404986" y="6094740"/>
            <a:ext cx="7607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Caricatured lineup, may / may not contain perp</a:t>
            </a:r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6AA102D-BC39-9871-C07F-A5432A1AB2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7FA031E-18C1-4A61-B152-CAC8CBB779D1}" type="datetime12">
              <a:rPr lang="en-GB" smtClean="0"/>
              <a:t>10:47 AM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D4FE8-1EB6-FD32-3CB9-DBE529B3AA61}"/>
              </a:ext>
            </a:extLst>
          </p:cNvPr>
          <p:cNvSpPr txBox="1"/>
          <p:nvPr/>
        </p:nvSpPr>
        <p:spPr>
          <a:xfrm>
            <a:off x="352926" y="-32027"/>
            <a:ext cx="118390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200" dirty="0"/>
              <a:t>Can caricature aid identification of newly-learned faces in eyewitness lineups?</a:t>
            </a:r>
          </a:p>
        </p:txBody>
      </p:sp>
      <p:pic>
        <p:nvPicPr>
          <p:cNvPr id="15" name="Picture 1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711C2D0F-A21F-97F3-06EF-E03E19AA7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36" y="2212305"/>
            <a:ext cx="2955100" cy="29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01"/>
    </mc:Choice>
    <mc:Fallback xmlns="">
      <p:transition spd="slow" advTm="263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E609790-54CD-B9A7-DC0F-F206573E6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555" y="1486077"/>
            <a:ext cx="4286227" cy="39144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9DF95-424D-CAD0-A8A8-52D6160A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0D977-625E-43C2-AAA3-7A6024D4C4C3}" type="datetime12">
              <a:rPr lang="en-GB" smtClean="0"/>
              <a:t>10:47 AM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25FBE3-C752-3673-5D12-0E93D57280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50" t="39172" r="30937" b="14629"/>
          <a:stretch/>
        </p:blipFill>
        <p:spPr>
          <a:xfrm>
            <a:off x="1821947" y="1339251"/>
            <a:ext cx="3019616" cy="51244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A6B867-41B4-9F77-CE43-CE8D2121E25A}"/>
              </a:ext>
            </a:extLst>
          </p:cNvPr>
          <p:cNvSpPr txBox="1"/>
          <p:nvPr/>
        </p:nvSpPr>
        <p:spPr>
          <a:xfrm>
            <a:off x="442505" y="385143"/>
            <a:ext cx="5778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Veridical test faces most accurate, NOT caricatures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719A9D-9CDB-6612-5A51-081310C6D920}"/>
              </a:ext>
            </a:extLst>
          </p:cNvPr>
          <p:cNvSpPr txBox="1"/>
          <p:nvPr/>
        </p:nvSpPr>
        <p:spPr>
          <a:xfrm>
            <a:off x="7331752" y="385142"/>
            <a:ext cx="3299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Deep convolutional neural network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544A9-DF95-794C-5635-33B1675A3E39}"/>
              </a:ext>
            </a:extLst>
          </p:cNvPr>
          <p:cNvSpPr txBox="1"/>
          <p:nvPr/>
        </p:nvSpPr>
        <p:spPr>
          <a:xfrm>
            <a:off x="91392" y="635214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1756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7"/>
    </mc:Choice>
    <mc:Fallback xmlns="">
      <p:transition spd="slow" advTm="498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45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A64889-0CFE-4D3F-74B9-1E6008CDD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9" t="25833" r="22656" b="38333"/>
          <a:stretch/>
        </p:blipFill>
        <p:spPr>
          <a:xfrm>
            <a:off x="114316" y="509270"/>
            <a:ext cx="3931920" cy="23055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C24C53-B35F-19B1-5ABC-7CB87ED6EE0B}"/>
              </a:ext>
            </a:extLst>
          </p:cNvPr>
          <p:cNvSpPr txBox="1"/>
          <p:nvPr/>
        </p:nvSpPr>
        <p:spPr>
          <a:xfrm>
            <a:off x="0" y="0"/>
            <a:ext cx="404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Child caricature – old / new recognition</a:t>
            </a:r>
          </a:p>
          <a:p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3E93D5-98EB-E4AD-0CBA-D57C8B652E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00" t="24889" r="14875" b="19778"/>
          <a:stretch/>
        </p:blipFill>
        <p:spPr>
          <a:xfrm>
            <a:off x="110498" y="2954743"/>
            <a:ext cx="4046236" cy="3920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924103-1B2E-F515-2C39-3088DC413E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812" t="24889" r="14000" b="21111"/>
          <a:stretch/>
        </p:blipFill>
        <p:spPr>
          <a:xfrm>
            <a:off x="8201015" y="0"/>
            <a:ext cx="4046236" cy="3703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DC4589-9F25-615C-E325-4AD34F009C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25" t="24889" r="14625" b="21111"/>
          <a:stretch/>
        </p:blipFill>
        <p:spPr>
          <a:xfrm>
            <a:off x="4269095" y="0"/>
            <a:ext cx="3931920" cy="3703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1D9B42-36D0-60CF-3846-5FB4518DCC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249" t="16444" r="64985" b="50000"/>
          <a:stretch/>
        </p:blipFill>
        <p:spPr>
          <a:xfrm>
            <a:off x="6522720" y="3764263"/>
            <a:ext cx="2270760" cy="31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04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ADBAA0-047C-DD67-6662-1F2B4FB29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647" t="17412" r="22706" b="31922"/>
          <a:stretch/>
        </p:blipFill>
        <p:spPr>
          <a:xfrm>
            <a:off x="104289" y="3383279"/>
            <a:ext cx="3614570" cy="34747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2C3FF-F4D7-71C9-5AB0-720D08BFE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9" t="16444" r="64985" b="50000"/>
          <a:stretch/>
        </p:blipFill>
        <p:spPr>
          <a:xfrm>
            <a:off x="6522720" y="3764263"/>
            <a:ext cx="2270760" cy="3113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F46909-9AB7-F495-AA69-39815D136E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12" t="24814" r="23125" b="35000"/>
          <a:stretch/>
        </p:blipFill>
        <p:spPr>
          <a:xfrm>
            <a:off x="45858" y="705594"/>
            <a:ext cx="4372877" cy="2530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2657DB-FB3F-DA51-3E1F-49DA5B53ACF4}"/>
              </a:ext>
            </a:extLst>
          </p:cNvPr>
          <p:cNvSpPr txBox="1"/>
          <p:nvPr/>
        </p:nvSpPr>
        <p:spPr>
          <a:xfrm>
            <a:off x="0" y="0"/>
            <a:ext cx="404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Child caricature – old / new recognition</a:t>
            </a:r>
          </a:p>
          <a:p>
            <a:r>
              <a:rPr lang="en-GB" dirty="0" err="1"/>
              <a:t>vggFace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8D3E47-5D01-3F2E-9B85-FF47EB2759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083" t="18889" r="26771" b="28704"/>
          <a:stretch/>
        </p:blipFill>
        <p:spPr>
          <a:xfrm>
            <a:off x="4418736" y="-49768"/>
            <a:ext cx="3627142" cy="34330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682A6-A363-BB55-995C-87BF05C95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520" y="0"/>
            <a:ext cx="3773622" cy="347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0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75E7C6-F2EC-AD3A-7A72-9DBC411BD1B1}"/>
              </a:ext>
            </a:extLst>
          </p:cNvPr>
          <p:cNvSpPr txBox="1"/>
          <p:nvPr/>
        </p:nvSpPr>
        <p:spPr>
          <a:xfrm>
            <a:off x="6852182" y="156049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DC009-B1B0-1458-B08B-78C11D08A648}"/>
              </a:ext>
            </a:extLst>
          </p:cNvPr>
          <p:cNvSpPr txBox="1"/>
          <p:nvPr/>
        </p:nvSpPr>
        <p:spPr>
          <a:xfrm>
            <a:off x="1961245" y="1560491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CDF3963-B7FE-8AC3-E78B-8F329030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30" y="2177327"/>
            <a:ext cx="4981435" cy="29171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4F5548-157C-7774-FCC7-01008F84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22" y="2177327"/>
            <a:ext cx="4981435" cy="291718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130FC9-12F4-78F2-603B-76F765223A89}"/>
              </a:ext>
            </a:extLst>
          </p:cNvPr>
          <p:cNvSpPr txBox="1"/>
          <p:nvPr/>
        </p:nvSpPr>
        <p:spPr>
          <a:xfrm>
            <a:off x="1341741" y="0"/>
            <a:ext cx="9585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Caricature spreads out faces in face space</a:t>
            </a:r>
          </a:p>
        </p:txBody>
      </p:sp>
    </p:spTree>
    <p:extLst>
      <p:ext uri="{BB962C8B-B14F-4D97-AF65-F5344CB8AC3E}">
        <p14:creationId xmlns:p14="http://schemas.microsoft.com/office/powerpoint/2010/main" val="2956710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D75E7C6-F2EC-AD3A-7A72-9DBC411BD1B1}"/>
              </a:ext>
            </a:extLst>
          </p:cNvPr>
          <p:cNvSpPr txBox="1"/>
          <p:nvPr/>
        </p:nvSpPr>
        <p:spPr>
          <a:xfrm>
            <a:off x="7456716" y="948460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BDC009-B1B0-1458-B08B-78C11D08A648}"/>
              </a:ext>
            </a:extLst>
          </p:cNvPr>
          <p:cNvSpPr txBox="1"/>
          <p:nvPr/>
        </p:nvSpPr>
        <p:spPr>
          <a:xfrm>
            <a:off x="2057224" y="948460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1805AF5-62B7-E1C1-50C1-492E5244E7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1270"/>
          <a:stretch/>
        </p:blipFill>
        <p:spPr>
          <a:xfrm>
            <a:off x="371136" y="1478914"/>
            <a:ext cx="5207339" cy="48044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D3F263-69E0-5507-B9C2-CA280B85D1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51428"/>
          <a:stretch/>
        </p:blipFill>
        <p:spPr>
          <a:xfrm>
            <a:off x="6096000" y="1471680"/>
            <a:ext cx="5235126" cy="4814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951EBF-F6E2-A67D-81F0-C2A4E807EEFF}"/>
              </a:ext>
            </a:extLst>
          </p:cNvPr>
          <p:cNvSpPr txBox="1"/>
          <p:nvPr/>
        </p:nvSpPr>
        <p:spPr>
          <a:xfrm>
            <a:off x="1341741" y="0"/>
            <a:ext cx="9585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Caricature spreads out faces in face space</a:t>
            </a:r>
          </a:p>
        </p:txBody>
      </p:sp>
    </p:spTree>
    <p:extLst>
      <p:ext uri="{BB962C8B-B14F-4D97-AF65-F5344CB8AC3E}">
        <p14:creationId xmlns:p14="http://schemas.microsoft.com/office/powerpoint/2010/main" val="399338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04301C-A532-1194-2419-FFA1B1E847BC}"/>
              </a:ext>
            </a:extLst>
          </p:cNvPr>
          <p:cNvSpPr txBox="1"/>
          <p:nvPr/>
        </p:nvSpPr>
        <p:spPr>
          <a:xfrm>
            <a:off x="798741" y="1205591"/>
            <a:ext cx="1004343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Create 400 simulated participants, each with same numbers of trials as experiment, populated with randomly selected faces</a:t>
            </a:r>
          </a:p>
          <a:p>
            <a:pPr marL="457200" indent="-45720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Euclidean distances between test faces &amp; nearest study face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Old faces: shorter distances to study face means more hits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New faces: longer distances to study face means fewer false alarms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Sweep a decision criterion across distances</a:t>
            </a:r>
          </a:p>
          <a:p>
            <a:pPr marL="742950" lvl="1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Distances &lt; criterion: “old” response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E7814E-89A2-F2DD-53F4-011ED99762CF}"/>
              </a:ext>
            </a:extLst>
          </p:cNvPr>
          <p:cNvSpPr txBox="1"/>
          <p:nvPr/>
        </p:nvSpPr>
        <p:spPr>
          <a:xfrm>
            <a:off x="2483490" y="65313"/>
            <a:ext cx="72515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Simulating old / new recognition</a:t>
            </a:r>
          </a:p>
        </p:txBody>
      </p:sp>
    </p:spTree>
    <p:extLst>
      <p:ext uri="{BB962C8B-B14F-4D97-AF65-F5344CB8AC3E}">
        <p14:creationId xmlns:p14="http://schemas.microsoft.com/office/powerpoint/2010/main" val="3656061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5516283-6A82-0EB9-604E-49DECA1FE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10926" r="33021" b="10926"/>
          <a:stretch/>
        </p:blipFill>
        <p:spPr>
          <a:xfrm>
            <a:off x="4306352" y="3428999"/>
            <a:ext cx="3318652" cy="31901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75F801-4F72-BA16-990D-7209D359DECD}"/>
              </a:ext>
            </a:extLst>
          </p:cNvPr>
          <p:cNvSpPr txBox="1"/>
          <p:nvPr/>
        </p:nvSpPr>
        <p:spPr>
          <a:xfrm>
            <a:off x="-394188" y="2888549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89D2D-A0BD-AC3B-465F-04F8D0BECA43}"/>
              </a:ext>
            </a:extLst>
          </p:cNvPr>
          <p:cNvSpPr txBox="1"/>
          <p:nvPr/>
        </p:nvSpPr>
        <p:spPr>
          <a:xfrm>
            <a:off x="8973118" y="2888549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4EC554-77B3-8CB5-22BB-F58C9215CA37}"/>
              </a:ext>
            </a:extLst>
          </p:cNvPr>
          <p:cNvSpPr txBox="1"/>
          <p:nvPr/>
        </p:nvSpPr>
        <p:spPr>
          <a:xfrm>
            <a:off x="4628245" y="2888549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946BA0-1225-8938-D602-6BF7003A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4853" y="3428999"/>
            <a:ext cx="3366902" cy="31901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E732F9-9C27-F830-47DC-57AF286DA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50" t="53016" r="55536" b="11942"/>
          <a:stretch/>
        </p:blipFill>
        <p:spPr>
          <a:xfrm>
            <a:off x="-7263" y="3440926"/>
            <a:ext cx="3047067" cy="3297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8EEA011-DDFF-2CAD-74C5-9ADE79763C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46" t="20952" r="74822" b="73651"/>
          <a:stretch/>
        </p:blipFill>
        <p:spPr>
          <a:xfrm>
            <a:off x="2743199" y="6046238"/>
            <a:ext cx="1677381" cy="52322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16BBAD-7559-DA15-AEA8-DD52DB1F36AF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C90D74-37BE-FCA6-683E-96A6C96720B4}"/>
              </a:ext>
            </a:extLst>
          </p:cNvPr>
          <p:cNvSpPr txBox="1"/>
          <p:nvPr/>
        </p:nvSpPr>
        <p:spPr>
          <a:xfrm>
            <a:off x="1425445" y="932992"/>
            <a:ext cx="8515986" cy="16414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hit rate suffers when caricature increased at test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Caricature of new faces improves false alarms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Model distances mirror human “old” judgements</a:t>
            </a:r>
          </a:p>
        </p:txBody>
      </p:sp>
    </p:spTree>
    <p:extLst>
      <p:ext uri="{BB962C8B-B14F-4D97-AF65-F5344CB8AC3E}">
        <p14:creationId xmlns:p14="http://schemas.microsoft.com/office/powerpoint/2010/main" val="403337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C6B20A-EC65-5A7B-3DF7-EDC669C2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0" t="20222" r="34250" b="21333"/>
          <a:stretch/>
        </p:blipFill>
        <p:spPr>
          <a:xfrm>
            <a:off x="182880" y="1112520"/>
            <a:ext cx="5913120" cy="40081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49C53D-EBF1-0176-D4CC-262079F2D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50" t="34223" r="39750" b="7334"/>
          <a:stretch/>
        </p:blipFill>
        <p:spPr>
          <a:xfrm>
            <a:off x="6278880" y="1112520"/>
            <a:ext cx="5913120" cy="4008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BFA400-C1B5-610F-D109-44785D9A61BF}"/>
              </a:ext>
            </a:extLst>
          </p:cNvPr>
          <p:cNvSpPr txBox="1"/>
          <p:nvPr/>
        </p:nvSpPr>
        <p:spPr>
          <a:xfrm>
            <a:off x="402771" y="457200"/>
            <a:ext cx="152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Gender study</a:t>
            </a:r>
          </a:p>
        </p:txBody>
      </p:sp>
    </p:spTree>
    <p:extLst>
      <p:ext uri="{BB962C8B-B14F-4D97-AF65-F5344CB8AC3E}">
        <p14:creationId xmlns:p14="http://schemas.microsoft.com/office/powerpoint/2010/main" val="58413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E27C27C-AE2A-0701-F553-A7F8FA948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567" y="3344088"/>
            <a:ext cx="3782786" cy="35139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B81F9CC-DBC9-1314-26AB-F6A5348C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415" y="3344087"/>
            <a:ext cx="3782786" cy="35139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88A3868-03F3-1204-EA76-A804CB2870FB}"/>
              </a:ext>
            </a:extLst>
          </p:cNvPr>
          <p:cNvSpPr txBox="1"/>
          <p:nvPr/>
        </p:nvSpPr>
        <p:spPr>
          <a:xfrm>
            <a:off x="1482476" y="1221593"/>
            <a:ext cx="9034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deep convolutional neural networks show better performance when study, test caricatures match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974DEB-FA38-96C5-7CE7-18639A4FB900}"/>
              </a:ext>
            </a:extLst>
          </p:cNvPr>
          <p:cNvSpPr txBox="1"/>
          <p:nvPr/>
        </p:nvSpPr>
        <p:spPr>
          <a:xfrm>
            <a:off x="-17974" y="2760277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BEABBA-0528-ECF5-5FC9-9DDDB23E7A63}"/>
              </a:ext>
            </a:extLst>
          </p:cNvPr>
          <p:cNvSpPr txBox="1"/>
          <p:nvPr/>
        </p:nvSpPr>
        <p:spPr>
          <a:xfrm>
            <a:off x="8861910" y="2770956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C80E21-EF20-67A4-90DA-077367EAAB5E}"/>
              </a:ext>
            </a:extLst>
          </p:cNvPr>
          <p:cNvSpPr txBox="1"/>
          <p:nvPr/>
        </p:nvSpPr>
        <p:spPr>
          <a:xfrm>
            <a:off x="4902207" y="2760277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C84754-277F-E935-C46C-DD54C54D0DC8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B997256-73A2-EE63-6DC0-D3FB866A0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65" t="17813" r="54464" b="50000"/>
          <a:stretch/>
        </p:blipFill>
        <p:spPr>
          <a:xfrm>
            <a:off x="232404" y="3207142"/>
            <a:ext cx="3604362" cy="35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82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D23E7-5269-682D-F0F1-390290EDB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1" t="22222" r="42546" b="39207"/>
          <a:stretch/>
        </p:blipFill>
        <p:spPr>
          <a:xfrm>
            <a:off x="149776" y="3294176"/>
            <a:ext cx="3672110" cy="35061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1BB1C-5681-C0A5-8ED0-7A88961C61E9}"/>
              </a:ext>
            </a:extLst>
          </p:cNvPr>
          <p:cNvSpPr txBox="1"/>
          <p:nvPr/>
        </p:nvSpPr>
        <p:spPr>
          <a:xfrm>
            <a:off x="232404" y="2760277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5A08-9EEA-1C68-B4BC-3172BB946F5B}"/>
              </a:ext>
            </a:extLst>
          </p:cNvPr>
          <p:cNvSpPr txBox="1"/>
          <p:nvPr/>
        </p:nvSpPr>
        <p:spPr>
          <a:xfrm>
            <a:off x="8698624" y="2770956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VggFACE2 </a:t>
            </a:r>
            <a:r>
              <a:rPr lang="en-GB" sz="2800" dirty="0" err="1"/>
              <a:t>SENet</a:t>
            </a:r>
            <a:endParaRPr lang="en-GB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2BA0F-8FBE-5773-0B5A-85AC99C4AF6B}"/>
              </a:ext>
            </a:extLst>
          </p:cNvPr>
          <p:cNvSpPr txBox="1"/>
          <p:nvPr/>
        </p:nvSpPr>
        <p:spPr>
          <a:xfrm>
            <a:off x="4717154" y="2760277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Imagenet</a:t>
            </a:r>
            <a:r>
              <a:rPr lang="en-GB" sz="2800" dirty="0"/>
              <a:t> vgg16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7DBA11-CEA8-A0A6-9F0B-2F20E4566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52" y="3294176"/>
            <a:ext cx="3672109" cy="35275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8DFD09-EBD0-A2D7-86CD-6B086CD46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927" y="3283497"/>
            <a:ext cx="3672109" cy="3527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841061-84B9-C920-537B-CFA938658531}"/>
              </a:ext>
            </a:extLst>
          </p:cNvPr>
          <p:cNvSpPr txBox="1"/>
          <p:nvPr/>
        </p:nvSpPr>
        <p:spPr>
          <a:xfrm>
            <a:off x="1482476" y="1221593"/>
            <a:ext cx="9034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No, deep convolutional neural networks show better performance when study, test caricatures match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9E4A0-8306-08A8-98F5-44E21E1A2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76" t="43956" r="19454" b="45813"/>
          <a:stretch/>
        </p:blipFill>
        <p:spPr>
          <a:xfrm>
            <a:off x="2747124" y="5171928"/>
            <a:ext cx="1205391" cy="967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AD3EDA-8CEE-F40A-3858-8E5E1584C819}"/>
              </a:ext>
            </a:extLst>
          </p:cNvPr>
          <p:cNvSpPr txBox="1"/>
          <p:nvPr/>
        </p:nvSpPr>
        <p:spPr>
          <a:xfrm>
            <a:off x="1" y="3628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/>
              <a:t>Are there super portrait effects?</a:t>
            </a:r>
          </a:p>
        </p:txBody>
      </p:sp>
    </p:spTree>
    <p:extLst>
      <p:ext uri="{BB962C8B-B14F-4D97-AF65-F5344CB8AC3E}">
        <p14:creationId xmlns:p14="http://schemas.microsoft.com/office/powerpoint/2010/main" val="3308137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51BB1C-5681-C0A5-8ED0-7A88961C61E9}"/>
              </a:ext>
            </a:extLst>
          </p:cNvPr>
          <p:cNvSpPr txBox="1"/>
          <p:nvPr/>
        </p:nvSpPr>
        <p:spPr>
          <a:xfrm>
            <a:off x="4112531" y="2797833"/>
            <a:ext cx="4292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Typical recognisers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75A08-9EEA-1C68-B4BC-3172BB946F5B}"/>
              </a:ext>
            </a:extLst>
          </p:cNvPr>
          <p:cNvSpPr txBox="1"/>
          <p:nvPr/>
        </p:nvSpPr>
        <p:spPr>
          <a:xfrm>
            <a:off x="8882744" y="2797833"/>
            <a:ext cx="3017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Super recognisers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02BA0F-8FBE-5773-0B5A-85AC99C4AF6B}"/>
              </a:ext>
            </a:extLst>
          </p:cNvPr>
          <p:cNvSpPr txBox="1"/>
          <p:nvPr/>
        </p:nvSpPr>
        <p:spPr>
          <a:xfrm>
            <a:off x="902216" y="2797833"/>
            <a:ext cx="2884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Low recognisers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8BE3C-331D-F90A-EA81-69AF6C1CC29E}"/>
              </a:ext>
            </a:extLst>
          </p:cNvPr>
          <p:cNvSpPr txBox="1"/>
          <p:nvPr/>
        </p:nvSpPr>
        <p:spPr>
          <a:xfrm>
            <a:off x="1819795" y="41984"/>
            <a:ext cx="8647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/>
              <a:t>Is super recognition ability protective?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643B6-955D-3924-9DCC-B8DFCA5E4433}"/>
              </a:ext>
            </a:extLst>
          </p:cNvPr>
          <p:cNvSpPr txBox="1"/>
          <p:nvPr/>
        </p:nvSpPr>
        <p:spPr>
          <a:xfrm>
            <a:off x="1509038" y="981951"/>
            <a:ext cx="94995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Super recognisers enhanced in conditions with matching caricature (C-C, A-A), but still make errors when mismatched (C-A, A-C)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7D4880-9762-198F-C0C0-3C511FC14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9" t="22222" r="66251" b="39207"/>
          <a:stretch/>
        </p:blipFill>
        <p:spPr>
          <a:xfrm>
            <a:off x="211583" y="3327600"/>
            <a:ext cx="3780494" cy="34666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D0731D-5B0A-1236-5420-608DF880B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31" t="22222" r="42546" b="39207"/>
          <a:stretch/>
        </p:blipFill>
        <p:spPr>
          <a:xfrm>
            <a:off x="4204297" y="3327600"/>
            <a:ext cx="3630700" cy="34666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1FE4641-159B-48E7-D7A1-8D90B6D65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05" t="22222" r="18572" b="39207"/>
          <a:stretch/>
        </p:blipFill>
        <p:spPr>
          <a:xfrm>
            <a:off x="8323944" y="3321053"/>
            <a:ext cx="3630699" cy="34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9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CE5488-71BB-4F55-2DA3-73224383FC8C}"/>
              </a:ext>
            </a:extLst>
          </p:cNvPr>
          <p:cNvSpPr txBox="1"/>
          <p:nvPr/>
        </p:nvSpPr>
        <p:spPr>
          <a:xfrm>
            <a:off x="163286" y="76200"/>
            <a:ext cx="61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459198-D8D2-26F1-A223-524C5F4B1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0" t="26032" r="35893" b="16667"/>
          <a:stretch/>
        </p:blipFill>
        <p:spPr>
          <a:xfrm>
            <a:off x="7217227" y="260866"/>
            <a:ext cx="4474029" cy="3013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F7C7E-229D-96CF-D05B-038D7A0F2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3" t="24127" r="34197" b="20158"/>
          <a:stretch/>
        </p:blipFill>
        <p:spPr>
          <a:xfrm>
            <a:off x="7097485" y="3657600"/>
            <a:ext cx="4593771" cy="288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C1B41E-5043-90A5-4803-E2DE3FD79A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4" t="20318" r="35357" b="22222"/>
          <a:stretch/>
        </p:blipFill>
        <p:spPr>
          <a:xfrm>
            <a:off x="2079171" y="212335"/>
            <a:ext cx="4474029" cy="2955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BE2873-EACC-4E5A-5E48-CA8FD1FA32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82" t="24444" r="33929" b="18254"/>
          <a:stretch/>
        </p:blipFill>
        <p:spPr>
          <a:xfrm>
            <a:off x="2177143" y="3553994"/>
            <a:ext cx="4804508" cy="309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3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F9DD15-5C8C-D0C7-0184-F9EA3A6272E3}"/>
              </a:ext>
            </a:extLst>
          </p:cNvPr>
          <p:cNvSpPr txBox="1"/>
          <p:nvPr/>
        </p:nvSpPr>
        <p:spPr>
          <a:xfrm>
            <a:off x="204716" y="245660"/>
            <a:ext cx="115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Age study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40B0B-AF62-C92F-314F-A3A947E3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16" y="1653352"/>
            <a:ext cx="5400015" cy="35804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A273D-2CA5-D784-1133-DF05FEB3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15" y="1653352"/>
            <a:ext cx="5725185" cy="388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89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B126BE-8D82-E827-06D8-54ADC0678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30" t="19099" r="15574" b="37478"/>
          <a:stretch/>
        </p:blipFill>
        <p:spPr>
          <a:xfrm>
            <a:off x="0" y="735225"/>
            <a:ext cx="4297680" cy="4729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45E0FB-6A9B-9413-8A40-E0935E8A9E53}"/>
              </a:ext>
            </a:extLst>
          </p:cNvPr>
          <p:cNvSpPr txBox="1"/>
          <p:nvPr/>
        </p:nvSpPr>
        <p:spPr>
          <a:xfrm>
            <a:off x="174956" y="172995"/>
            <a:ext cx="689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Euclidean distances, males &amp; females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F9FB1F-E3E7-CF8D-940C-851C0F9A9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446" t="18919" r="16689" b="37477"/>
          <a:stretch/>
        </p:blipFill>
        <p:spPr>
          <a:xfrm>
            <a:off x="2713922" y="850805"/>
            <a:ext cx="4297680" cy="5306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2444D2-9632-7862-1683-F04AEC5E1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581" t="23063" r="11622" b="43243"/>
          <a:stretch/>
        </p:blipFill>
        <p:spPr>
          <a:xfrm>
            <a:off x="5526918" y="2445650"/>
            <a:ext cx="6665082" cy="423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51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F91CB-B63B-FD55-5303-63C9991A8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50" t="16890" r="14475" b="29999"/>
          <a:stretch/>
        </p:blipFill>
        <p:spPr>
          <a:xfrm>
            <a:off x="0" y="822959"/>
            <a:ext cx="4754880" cy="5023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F6F8D-8A88-A4A5-BB49-94C6909D5113}"/>
              </a:ext>
            </a:extLst>
          </p:cNvPr>
          <p:cNvSpPr txBox="1"/>
          <p:nvPr/>
        </p:nvSpPr>
        <p:spPr>
          <a:xfrm>
            <a:off x="174956" y="172995"/>
            <a:ext cx="656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cosine distances, males &amp; females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DC6CDA-1260-3C59-316A-F2C234B02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50" t="17556" r="21875" b="28666"/>
          <a:stretch/>
        </p:blipFill>
        <p:spPr>
          <a:xfrm>
            <a:off x="3063239" y="822958"/>
            <a:ext cx="4574205" cy="5562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969323-5421-0CF0-3EAE-D0CBBCA06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375" t="18049" r="23875" b="58889"/>
          <a:stretch/>
        </p:blipFill>
        <p:spPr>
          <a:xfrm>
            <a:off x="6096000" y="2524582"/>
            <a:ext cx="6175820" cy="38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41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6A9F73-1FAD-28F0-E79D-7E5BBB990F10}"/>
              </a:ext>
            </a:extLst>
          </p:cNvPr>
          <p:cNvSpPr txBox="1"/>
          <p:nvPr/>
        </p:nvSpPr>
        <p:spPr>
          <a:xfrm>
            <a:off x="174956" y="172995"/>
            <a:ext cx="681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stimuli, vgg16 </a:t>
            </a:r>
            <a:r>
              <a:rPr lang="en-GB" dirty="0" err="1"/>
              <a:t>imagenet</a:t>
            </a:r>
            <a:r>
              <a:rPr lang="en-GB" dirty="0"/>
              <a:t>, </a:t>
            </a:r>
            <a:r>
              <a:rPr lang="en-GB" dirty="0" err="1"/>
              <a:t>cityblock</a:t>
            </a:r>
            <a:r>
              <a:rPr lang="en-GB" dirty="0"/>
              <a:t> distances, males &amp; females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34B1B-B776-F377-8A1D-24E032CEC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50" t="17334" r="18625" b="29556"/>
          <a:stretch/>
        </p:blipFill>
        <p:spPr>
          <a:xfrm>
            <a:off x="174956" y="929639"/>
            <a:ext cx="5159044" cy="54800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3EBA6C-6917-B982-1079-9878D2D51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875" t="17111" r="20875" b="29777"/>
          <a:stretch/>
        </p:blipFill>
        <p:spPr>
          <a:xfrm>
            <a:off x="3535679" y="929638"/>
            <a:ext cx="4972959" cy="61264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23F7B4-FE83-90D6-2716-47CC64D17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75" t="17556" r="17625" b="29333"/>
          <a:stretch/>
        </p:blipFill>
        <p:spPr>
          <a:xfrm>
            <a:off x="6835443" y="929637"/>
            <a:ext cx="5159045" cy="50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5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E2B8B2-306A-3E20-7B56-5CE259CD4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75" t="25777" r="9875" b="31778"/>
          <a:stretch/>
        </p:blipFill>
        <p:spPr>
          <a:xfrm>
            <a:off x="45720" y="518159"/>
            <a:ext cx="4251960" cy="2460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5CAC5-966F-0358-838B-35C43710D171}"/>
              </a:ext>
            </a:extLst>
          </p:cNvPr>
          <p:cNvSpPr txBox="1"/>
          <p:nvPr/>
        </p:nvSpPr>
        <p:spPr>
          <a:xfrm>
            <a:off x="91440" y="0"/>
            <a:ext cx="300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RQ1 old / new task </a:t>
            </a:r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EA9D8-53BB-9EB4-3267-DE61ECAD2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" y="3086786"/>
            <a:ext cx="3566160" cy="3771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E62F86-147A-9931-349C-FAC1CBF9C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0" y="1342733"/>
            <a:ext cx="4058216" cy="40772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B90EA5-45A1-4E6C-C283-E242AB7E7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4563"/>
          <a:stretch/>
        </p:blipFill>
        <p:spPr>
          <a:xfrm>
            <a:off x="8580120" y="50073"/>
            <a:ext cx="3566160" cy="66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62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A58314-9694-4FEC-6664-1F522C7AD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65" t="16804" r="19041" b="32602"/>
          <a:stretch/>
        </p:blipFill>
        <p:spPr>
          <a:xfrm>
            <a:off x="300625" y="626301"/>
            <a:ext cx="3658860" cy="4670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32AEF5-87C5-751F-8429-47BC35529B27}"/>
              </a:ext>
            </a:extLst>
          </p:cNvPr>
          <p:cNvSpPr txBox="1"/>
          <p:nvPr/>
        </p:nvSpPr>
        <p:spPr>
          <a:xfrm>
            <a:off x="177962" y="144966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Imagenet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CFCB09-EF5F-F612-C1AA-94E28E902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53" t="25726" r="10819" b="41804"/>
          <a:stretch/>
        </p:blipFill>
        <p:spPr>
          <a:xfrm>
            <a:off x="4539729" y="295574"/>
            <a:ext cx="4023358" cy="23087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BF27A9-2F30-D13E-0D7D-225DE9CBF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06" t="16628" r="15613" b="33333"/>
          <a:stretch/>
        </p:blipFill>
        <p:spPr>
          <a:xfrm>
            <a:off x="4743816" y="2843229"/>
            <a:ext cx="3066236" cy="38908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7CFBA-4735-2D91-0F69-C4478A57BD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986" t="17172" r="11250" b="32929"/>
          <a:stretch/>
        </p:blipFill>
        <p:spPr>
          <a:xfrm>
            <a:off x="8880764" y="2585334"/>
            <a:ext cx="3311236" cy="30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78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18355</TotalTime>
  <Words>341</Words>
  <Application>Microsoft Office PowerPoint</Application>
  <PresentationFormat>Widescreen</PresentationFormat>
  <Paragraphs>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Furl, Nicholas</dc:creator>
  <cp:lastModifiedBy>Furl, Nicholas</cp:lastModifiedBy>
  <cp:revision>17</cp:revision>
  <dcterms:created xsi:type="dcterms:W3CDTF">2024-03-09T12:17:41Z</dcterms:created>
  <dcterms:modified xsi:type="dcterms:W3CDTF">2024-07-01T09:58:51Z</dcterms:modified>
</cp:coreProperties>
</file>